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7" r:id="rId1"/>
    <p:sldMasterId id="2147483890" r:id="rId2"/>
  </p:sldMasterIdLst>
  <p:notesMasterIdLst>
    <p:notesMasterId r:id="rId35"/>
  </p:notesMasterIdLst>
  <p:sldIdLst>
    <p:sldId id="387" r:id="rId3"/>
    <p:sldId id="435" r:id="rId4"/>
    <p:sldId id="450" r:id="rId5"/>
    <p:sldId id="436" r:id="rId6"/>
    <p:sldId id="437" r:id="rId7"/>
    <p:sldId id="438" r:id="rId8"/>
    <p:sldId id="439" r:id="rId9"/>
    <p:sldId id="440" r:id="rId10"/>
    <p:sldId id="441" r:id="rId11"/>
    <p:sldId id="442" r:id="rId12"/>
    <p:sldId id="443" r:id="rId13"/>
    <p:sldId id="451" r:id="rId14"/>
    <p:sldId id="452" r:id="rId15"/>
    <p:sldId id="444" r:id="rId16"/>
    <p:sldId id="453" r:id="rId17"/>
    <p:sldId id="454" r:id="rId18"/>
    <p:sldId id="445" r:id="rId19"/>
    <p:sldId id="455" r:id="rId20"/>
    <p:sldId id="456" r:id="rId21"/>
    <p:sldId id="446" r:id="rId22"/>
    <p:sldId id="457" r:id="rId23"/>
    <p:sldId id="458" r:id="rId24"/>
    <p:sldId id="447" r:id="rId25"/>
    <p:sldId id="460" r:id="rId26"/>
    <p:sldId id="459" r:id="rId27"/>
    <p:sldId id="448" r:id="rId28"/>
    <p:sldId id="461" r:id="rId29"/>
    <p:sldId id="462" r:id="rId30"/>
    <p:sldId id="463" r:id="rId31"/>
    <p:sldId id="449" r:id="rId32"/>
    <p:sldId id="464" r:id="rId33"/>
    <p:sldId id="465" r:id="rId34"/>
  </p:sldIdLst>
  <p:sldSz cx="9144000" cy="6858000" type="screen4x3"/>
  <p:notesSz cx="6858000" cy="9144000"/>
  <p:custDataLst>
    <p:tags r:id="rId36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T San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T San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T San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T San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PT San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PT San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PT San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PT San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PT Sans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1F89C8"/>
    <a:srgbClr val="3E89CB"/>
    <a:srgbClr val="00AEC7"/>
    <a:srgbClr val="F8F8F8"/>
    <a:srgbClr val="FFFFFF"/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6614" autoAdjust="0"/>
    <p:restoredTop sz="95956" autoAdjust="0"/>
  </p:normalViewPr>
  <p:slideViewPr>
    <p:cSldViewPr snapToGrid="0">
      <p:cViewPr varScale="1">
        <p:scale>
          <a:sx n="111" d="100"/>
          <a:sy n="111" d="100"/>
        </p:scale>
        <p:origin x="1476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32" d="100"/>
        <a:sy n="132" d="100"/>
      </p:scale>
      <p:origin x="0" y="-7182"/>
    </p:cViewPr>
  </p:sorterViewPr>
  <p:notesViewPr>
    <p:cSldViewPr>
      <p:cViewPr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ct val="0"/>
              </a:spcBef>
              <a:spcAft>
                <a:spcPct val="0"/>
              </a:spcAft>
              <a:defRPr sz="1200"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/>
                <a:ea typeface="Arial"/>
                <a:cs typeface="+mn-cs"/>
              </a:defRPr>
            </a:lvl1pPr>
          </a:lstStyle>
          <a:p>
            <a:pPr>
              <a:defRPr/>
            </a:pPr>
            <a:fld id="{34E18364-DA38-D742-B0C0-EC3008B7A8DC}" type="datetimeFigureOut">
              <a:rPr lang="en-US" smtClean="0"/>
              <a:pPr>
                <a:defRPr/>
              </a:pPr>
              <a:t>9/26/2018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ct val="0"/>
              </a:spcBef>
              <a:spcAft>
                <a:spcPct val="0"/>
              </a:spcAft>
              <a:defRPr sz="1200">
                <a:latin typeface="Arial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"/>
                <a:ea typeface="Arial"/>
                <a:cs typeface="+mn-cs"/>
              </a:defRPr>
            </a:lvl1pPr>
          </a:lstStyle>
          <a:p>
            <a:pPr>
              <a:defRPr/>
            </a:pPr>
            <a:fld id="{0318F2BB-3463-EA4A-9D77-499D53D36C9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594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Arial"/>
        <a:cs typeface="Arial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Arial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Arial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Arial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Arial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5C92-8F3D-4341-BA0B-FB697DB4F66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7F2D5-F714-4DDF-B727-946DD8329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80517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5C92-8F3D-4341-BA0B-FB697DB4F66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7F2D5-F714-4DDF-B727-946DD8329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609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5C92-8F3D-4341-BA0B-FB697DB4F66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7F2D5-F714-4DDF-B727-946DD8329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9077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5C92-8F3D-4341-BA0B-FB697DB4F66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7F2D5-F714-4DDF-B727-946DD8329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7503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0E2307-1E40-4E12-8716-25BFDA8E7013}" type="datetime1">
              <a:rPr lang="en-US" smtClean="0"/>
              <a:pPr/>
              <a:t>9/26/2018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FD9D02-426E-46C9-9EE9-0DE1EF8B2838}" type="datetime1">
              <a:rPr lang="en-US" smtClean="0"/>
              <a:pPr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8AEBBE-F8B2-42CF-9895-E86A608384EB}" type="datetime1">
              <a:rPr lang="en-US" smtClean="0"/>
              <a:pPr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FAA6B6-10E5-4810-BC9F-DA72D8452E73}" type="datetime1">
              <a:rPr lang="en-US" smtClean="0"/>
              <a:pPr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18D072-EF12-4AA2-BD71-ABC68B06D0E2}" type="datetime1">
              <a:rPr lang="en-US" smtClean="0"/>
              <a:pPr/>
              <a:t>9/26/2018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CDBF60-6CC3-4B74-A60D-3486985E4346}" type="datetime1">
              <a:rPr lang="en-US" smtClean="0"/>
              <a:pPr/>
              <a:t>9/26/2018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714818-984F-4759-BF72-A33BDC1963BD}" type="datetime1">
              <a:rPr lang="en-US" smtClean="0"/>
              <a:pPr/>
              <a:t>9/26/2018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5C92-8F3D-4341-BA0B-FB697DB4F66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7F2D5-F714-4DDF-B727-946DD8329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3207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A7E191-5F94-4FC1-B823-BD7CABF7FA06}" type="datetime1">
              <a:rPr lang="en-US" smtClean="0"/>
              <a:pPr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856D55-EFBE-4F9B-8A5F-09D42CA22A9B}" type="datetime1">
              <a:rPr lang="en-US" smtClean="0"/>
              <a:pPr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CFCF5A-EA79-452C-A52C-1A2668C2E7DF}" type="datetime1">
              <a:rPr lang="en-US" smtClean="0"/>
              <a:pPr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C4C28-BD4B-4892-9A2D-6E19BD753A9A}" type="datetime1">
              <a:rPr lang="en-US" smtClean="0"/>
              <a:pPr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, Tex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560038" y="1498801"/>
            <a:ext cx="7982513" cy="4393853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9560222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3663758" cy="18087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sz="quarter" idx="10"/>
          </p:nvPr>
        </p:nvSpPr>
        <p:spPr>
          <a:xfrm>
            <a:off x="560038" y="1385455"/>
            <a:ext cx="7982513" cy="45072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677466" y="1157288"/>
            <a:ext cx="415528" cy="0"/>
          </a:xfrm>
          <a:prstGeom prst="line">
            <a:avLst/>
          </a:prstGeom>
          <a:ln w="28575">
            <a:solidFill>
              <a:srgbClr val="72CCD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44406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 userDrawn="1"/>
        </p:nvSpPr>
        <p:spPr>
          <a:xfrm>
            <a:off x="0" y="-1"/>
            <a:ext cx="3581762" cy="181814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561879" y="1133699"/>
            <a:ext cx="7972216" cy="456032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rgbClr val="72CCD2"/>
                </a:solidFill>
              </a:defRPr>
            </a:lvl1pPr>
            <a:lvl2pPr marL="457200" indent="0">
              <a:buNone/>
              <a:defRPr>
                <a:solidFill>
                  <a:srgbClr val="72CCD2"/>
                </a:solidFill>
              </a:defRPr>
            </a:lvl2pPr>
            <a:lvl3pPr marL="914400" indent="0">
              <a:buNone/>
              <a:defRPr>
                <a:solidFill>
                  <a:srgbClr val="72CCD2"/>
                </a:solidFill>
              </a:defRPr>
            </a:lvl3pPr>
            <a:lvl4pPr marL="1371600" indent="0">
              <a:buNone/>
              <a:defRPr>
                <a:solidFill>
                  <a:srgbClr val="72CCD2"/>
                </a:solidFill>
              </a:defRPr>
            </a:lvl4pPr>
            <a:lvl5pPr marL="1828800" indent="0">
              <a:buNone/>
              <a:defRPr>
                <a:solidFill>
                  <a:srgbClr val="72CCD2"/>
                </a:solidFill>
              </a:defRPr>
            </a:lvl5pPr>
          </a:lstStyle>
          <a:p>
            <a:pPr lvl="0"/>
            <a:r>
              <a:rPr lang="en-US"/>
              <a:t>Click to add subtitle</a:t>
            </a:r>
          </a:p>
        </p:txBody>
      </p:sp>
      <p:sp>
        <p:nvSpPr>
          <p:cNvPr id="6" name="Content Placeholder 3"/>
          <p:cNvSpPr>
            <a:spLocks noGrp="1"/>
          </p:cNvSpPr>
          <p:nvPr>
            <p:ph sz="quarter" idx="11"/>
          </p:nvPr>
        </p:nvSpPr>
        <p:spPr>
          <a:xfrm>
            <a:off x="560038" y="1699367"/>
            <a:ext cx="7982513" cy="4385465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787968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Placehol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0"/>
          </p:nvPr>
        </p:nvSpPr>
        <p:spPr>
          <a:xfrm>
            <a:off x="1069777" y="2143920"/>
            <a:ext cx="1585913" cy="2809081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59743" y="558618"/>
            <a:ext cx="7974920" cy="56153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2104970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Placehol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>
          <a:xfrm>
            <a:off x="0" y="0"/>
            <a:ext cx="9144000" cy="37099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-1"/>
            <a:ext cx="9144000" cy="378690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04181384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Placehol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6"/>
          <p:cNvSpPr>
            <a:spLocks noGrp="1" noChangeAspect="1"/>
          </p:cNvSpPr>
          <p:nvPr>
            <p:ph type="pic" sz="quarter" idx="10"/>
          </p:nvPr>
        </p:nvSpPr>
        <p:spPr>
          <a:xfrm>
            <a:off x="1092352" y="1723577"/>
            <a:ext cx="2237986" cy="2238010"/>
          </a:xfrm>
          <a:prstGeom prst="ellipse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rgbClr val="768692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8" name="Picture Placeholder 16"/>
          <p:cNvSpPr>
            <a:spLocks noGrp="1" noChangeAspect="1"/>
          </p:cNvSpPr>
          <p:nvPr>
            <p:ph type="pic" sz="quarter" idx="11"/>
          </p:nvPr>
        </p:nvSpPr>
        <p:spPr>
          <a:xfrm>
            <a:off x="3561243" y="1723577"/>
            <a:ext cx="2237986" cy="2238010"/>
          </a:xfrm>
          <a:prstGeom prst="ellipse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rgbClr val="768692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9" name="Picture Placeholder 16"/>
          <p:cNvSpPr>
            <a:spLocks noGrp="1" noChangeAspect="1"/>
          </p:cNvSpPr>
          <p:nvPr>
            <p:ph type="pic" sz="quarter" idx="12"/>
          </p:nvPr>
        </p:nvSpPr>
        <p:spPr>
          <a:xfrm>
            <a:off x="6012372" y="1723577"/>
            <a:ext cx="2237986" cy="2238010"/>
          </a:xfrm>
          <a:prstGeom prst="ellipse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600">
                <a:solidFill>
                  <a:srgbClr val="768692"/>
                </a:solidFill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59743" y="558618"/>
            <a:ext cx="7974920" cy="56153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324526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5C92-8F3D-4341-BA0B-FB697DB4F66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7F2D5-F714-4DDF-B727-946DD8329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70341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Placehol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4356496" y="2135188"/>
            <a:ext cx="3394472" cy="3029744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59743" y="558618"/>
            <a:ext cx="7974920" cy="56153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14158521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Placeholder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809029" y="2138363"/>
            <a:ext cx="2941439" cy="2347912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59743" y="558618"/>
            <a:ext cx="7974920" cy="56153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91030658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Placeholder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25435400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Placeholder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8"/>
          <p:cNvSpPr>
            <a:spLocks noGrp="1"/>
          </p:cNvSpPr>
          <p:nvPr>
            <p:ph type="pic" sz="quarter" idx="10"/>
          </p:nvPr>
        </p:nvSpPr>
        <p:spPr>
          <a:xfrm>
            <a:off x="3771900" y="2886931"/>
            <a:ext cx="1585913" cy="1615415"/>
          </a:xfrm>
          <a:prstGeom prst="ellipse">
            <a:avLst/>
          </a:prstGeom>
          <a:ln w="38100">
            <a:solidFill>
              <a:schemeClr val="tx2">
                <a:lumMod val="75000"/>
                <a:lumOff val="25000"/>
              </a:schemeClr>
            </a:solidFill>
          </a:ln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59743" y="558618"/>
            <a:ext cx="7974920" cy="56153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94756233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Placeholder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2376757" y="2175276"/>
            <a:ext cx="1003698" cy="963444"/>
          </a:xfrm>
          <a:prstGeom prst="ellipse">
            <a:avLst/>
          </a:prstGeom>
        </p:spPr>
        <p:txBody>
          <a:bodyPr/>
          <a:lstStyle>
            <a:lvl1pPr marL="0" indent="0" algn="ctr">
              <a:buNone/>
              <a:defRPr sz="10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522059" y="2687549"/>
            <a:ext cx="1903914" cy="125105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403849215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Placeholder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734802" y="3701808"/>
            <a:ext cx="1903914" cy="125105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3" name="Title 1"/>
          <p:cNvSpPr>
            <a:spLocks noGrp="1"/>
          </p:cNvSpPr>
          <p:nvPr>
            <p:ph type="title"/>
          </p:nvPr>
        </p:nvSpPr>
        <p:spPr>
          <a:xfrm>
            <a:off x="559743" y="558618"/>
            <a:ext cx="7974920" cy="56153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0663523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Placeholder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5585095" y="2563528"/>
            <a:ext cx="1836501" cy="125105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15670" y="2563528"/>
            <a:ext cx="1836501" cy="125105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1622727" y="2563528"/>
            <a:ext cx="1836501" cy="1251057"/>
          </a:xfrm>
          <a:prstGeom prst="rect">
            <a:avLst/>
          </a:prstGeom>
        </p:spPr>
        <p:txBody>
          <a:bodyPr anchor="ctr"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59743" y="558618"/>
            <a:ext cx="7974920" cy="56153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68882988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vices Picture 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0"/>
          </p:nvPr>
        </p:nvSpPr>
        <p:spPr>
          <a:xfrm>
            <a:off x="852488" y="2505075"/>
            <a:ext cx="2122487" cy="128746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8" name="Picture Placeholder 6"/>
          <p:cNvSpPr>
            <a:spLocks noGrp="1"/>
          </p:cNvSpPr>
          <p:nvPr>
            <p:ph type="pic" sz="quarter" idx="11"/>
          </p:nvPr>
        </p:nvSpPr>
        <p:spPr>
          <a:xfrm>
            <a:off x="3891183" y="2888369"/>
            <a:ext cx="1996857" cy="125884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9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6820534" y="2391058"/>
            <a:ext cx="959136" cy="17117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400"/>
            </a:lvl1pPr>
          </a:lstStyle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96846603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2510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5C92-8F3D-4341-BA0B-FB697DB4F66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7F2D5-F714-4DDF-B727-946DD8329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3183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5C92-8F3D-4341-BA0B-FB697DB4F66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7F2D5-F714-4DDF-B727-946DD8329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1139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5C92-8F3D-4341-BA0B-FB697DB4F66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7F2D5-F714-4DDF-B727-946DD8329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801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5C92-8F3D-4341-BA0B-FB697DB4F66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7F2D5-F714-4DDF-B727-946DD8329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3813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5C92-8F3D-4341-BA0B-FB697DB4F66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7F2D5-F714-4DDF-B727-946DD8329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807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975C92-8F3D-4341-BA0B-FB697DB4F66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F7F2D5-F714-4DDF-B727-946DD8329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6534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slideLayout" Target="../slideLayouts/slideLayout30.xml"/><Relationship Id="rId26" Type="http://schemas.openxmlformats.org/officeDocument/2006/relationships/slideLayout" Target="../slideLayouts/slideLayout38.xml"/><Relationship Id="rId3" Type="http://schemas.openxmlformats.org/officeDocument/2006/relationships/slideLayout" Target="../slideLayouts/slideLayout15.xml"/><Relationship Id="rId21" Type="http://schemas.openxmlformats.org/officeDocument/2006/relationships/slideLayout" Target="../slideLayouts/slideLayout33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5" Type="http://schemas.openxmlformats.org/officeDocument/2006/relationships/slideLayout" Target="../slideLayouts/slideLayout37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20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24" Type="http://schemas.openxmlformats.org/officeDocument/2006/relationships/slideLayout" Target="../slideLayouts/slideLayout36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23" Type="http://schemas.openxmlformats.org/officeDocument/2006/relationships/slideLayout" Target="../slideLayouts/slideLayout35.xml"/><Relationship Id="rId10" Type="http://schemas.openxmlformats.org/officeDocument/2006/relationships/slideLayout" Target="../slideLayouts/slideLayout22.xml"/><Relationship Id="rId19" Type="http://schemas.openxmlformats.org/officeDocument/2006/relationships/slideLayout" Target="../slideLayouts/slideLayout31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Relationship Id="rId22" Type="http://schemas.openxmlformats.org/officeDocument/2006/relationships/slideLayout" Target="../slideLayouts/slideLayout34.xml"/><Relationship Id="rId2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975C92-8F3D-4341-BA0B-FB697DB4F66D}" type="datetimeFigureOut">
              <a:rPr lang="en-US" smtClean="0"/>
              <a:t>9/26/2018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7F2D5-F714-4DDF-B727-946DD83295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531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89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  <p:sldLayoutId id="2147483888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D1D110F-3F4E-48D9-B8AA-5D0E825AFDBA}" type="datetime1">
              <a:rPr lang="en-US" smtClean="0"/>
              <a:pPr/>
              <a:t>9/26/2018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  <p:sldLayoutId id="2147483846" r:id="rId12"/>
    <p:sldLayoutId id="2147483864" r:id="rId13"/>
    <p:sldLayoutId id="2147483863" r:id="rId14"/>
    <p:sldLayoutId id="2147483834" r:id="rId15"/>
    <p:sldLayoutId id="2147483812" r:id="rId16"/>
    <p:sldLayoutId id="2147483814" r:id="rId17"/>
    <p:sldLayoutId id="2147483835" r:id="rId18"/>
    <p:sldLayoutId id="2147483836" r:id="rId19"/>
    <p:sldLayoutId id="2147483809" r:id="rId20"/>
    <p:sldLayoutId id="2147483837" r:id="rId21"/>
    <p:sldLayoutId id="2147483839" r:id="rId22"/>
    <p:sldLayoutId id="2147483840" r:id="rId23"/>
    <p:sldLayoutId id="2147483841" r:id="rId24"/>
    <p:sldLayoutId id="2147483861" r:id="rId25"/>
    <p:sldLayoutId id="2147483862" r:id="rId26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hyperlink" Target="mailto:michael.devanna@bcbsfl.com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6295217" cy="2665974"/>
          </a:xfrm>
          <a:prstGeom prst="rect">
            <a:avLst/>
          </a:prstGeom>
        </p:spPr>
      </p:pic>
      <p:sp>
        <p:nvSpPr>
          <p:cNvPr id="10" name="Text Placeholder 10"/>
          <p:cNvSpPr txBox="1"/>
          <p:nvPr/>
        </p:nvSpPr>
        <p:spPr>
          <a:xfrm>
            <a:off x="1342955" y="1664103"/>
            <a:ext cx="6831736" cy="1883429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>
                <a:ea typeface="Arial"/>
                <a:cs typeface="Arial"/>
              </a:rPr>
              <a:t>The Value of Being a </a:t>
            </a:r>
          </a:p>
          <a:p>
            <a:r>
              <a:rPr lang="en-US" sz="3200" dirty="0">
                <a:ea typeface="Arial"/>
                <a:cs typeface="Arial"/>
              </a:rPr>
              <a:t>certified records manager</a:t>
            </a:r>
          </a:p>
        </p:txBody>
      </p:sp>
      <p:sp>
        <p:nvSpPr>
          <p:cNvPr id="12" name="Text Placeholder 16"/>
          <p:cNvSpPr txBox="1"/>
          <p:nvPr/>
        </p:nvSpPr>
        <p:spPr>
          <a:xfrm>
            <a:off x="5563926" y="4419241"/>
            <a:ext cx="3123380" cy="968766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1400" kern="120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rgbClr val="000000"/>
                </a:solidFill>
                <a:ea typeface="Arial"/>
                <a:cs typeface="Arial"/>
              </a:rPr>
              <a:t>Michael DeVanna, MLS, CRM</a:t>
            </a:r>
          </a:p>
          <a:p>
            <a:r>
              <a:rPr lang="en-US" sz="1600" dirty="0">
                <a:solidFill>
                  <a:srgbClr val="000000"/>
                </a:solidFill>
                <a:ea typeface="Arial"/>
                <a:cs typeface="Arial"/>
              </a:rPr>
              <a:t>Enterprise Records Manager</a:t>
            </a:r>
          </a:p>
          <a:p>
            <a:r>
              <a:rPr lang="en-US" sz="1600" dirty="0">
                <a:solidFill>
                  <a:srgbClr val="000000"/>
                </a:solidFill>
                <a:ea typeface="Arial"/>
                <a:cs typeface="Arial"/>
              </a:rPr>
              <a:t>Florida Blue</a:t>
            </a:r>
          </a:p>
        </p:txBody>
      </p:sp>
      <p:sp>
        <p:nvSpPr>
          <p:cNvPr id="13" name="Text Placeholder 16"/>
          <p:cNvSpPr txBox="1"/>
          <p:nvPr/>
        </p:nvSpPr>
        <p:spPr>
          <a:xfrm>
            <a:off x="5563926" y="5717894"/>
            <a:ext cx="3123380" cy="292192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1400" kern="1200" baseline="0">
                <a:solidFill>
                  <a:schemeClr val="tx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4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rgbClr val="000000"/>
                </a:solidFill>
                <a:ea typeface="Arial"/>
                <a:cs typeface="Arial"/>
              </a:rPr>
              <a:t>September 20, 2018</a:t>
            </a:r>
          </a:p>
        </p:txBody>
      </p:sp>
    </p:spTree>
    <p:extLst>
      <p:ext uri="{BB962C8B-B14F-4D97-AF65-F5344CB8AC3E}">
        <p14:creationId xmlns:p14="http://schemas.microsoft.com/office/powerpoint/2010/main" val="1695575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257704"/>
            <a:ext cx="6831736" cy="447574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cap="none" dirty="0">
                <a:ea typeface="Arial"/>
                <a:cs typeface="Arial"/>
              </a:rPr>
              <a:t>CRM or CRA?</a:t>
            </a: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2" y="25825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2000" dirty="0">
                <a:solidFill>
                  <a:srgbClr val="000000"/>
                </a:solidFill>
              </a:rPr>
              <a:t>Certified Records Analyst / CRA</a:t>
            </a:r>
          </a:p>
          <a:p>
            <a:pPr lvl="1"/>
            <a:r>
              <a:rPr lang="en-US" strike="dblStrike" dirty="0">
                <a:solidFill>
                  <a:srgbClr val="000000"/>
                </a:solidFill>
              </a:rPr>
              <a:t>Part 1 – Management Principles and the RIM Program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Part 2 – Records and Information: Creation and Use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Part 3 – Records Systems, Storage, and Retrieval 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Part 4 – Records Appraisal, Retention, Protection, and Disposition</a:t>
            </a:r>
          </a:p>
          <a:p>
            <a:pPr lvl="1"/>
            <a:r>
              <a:rPr lang="en-US" strike="dblStrike" dirty="0">
                <a:solidFill>
                  <a:srgbClr val="000000"/>
                </a:solidFill>
              </a:rPr>
              <a:t>Part 5 – Technology </a:t>
            </a:r>
          </a:p>
          <a:p>
            <a:pPr lvl="1"/>
            <a:r>
              <a:rPr lang="en-US" strike="dblStrike" dirty="0">
                <a:solidFill>
                  <a:srgbClr val="000000"/>
                </a:solidFill>
              </a:rPr>
              <a:t>Part 6 – Business Cases</a:t>
            </a:r>
          </a:p>
        </p:txBody>
      </p:sp>
    </p:spTree>
    <p:extLst>
      <p:ext uri="{BB962C8B-B14F-4D97-AF65-F5344CB8AC3E}">
        <p14:creationId xmlns:p14="http://schemas.microsoft.com/office/powerpoint/2010/main" val="960057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079904"/>
            <a:ext cx="6831736" cy="1180696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Part 1 – Management Principles and the Records &amp; Information Management Program</a:t>
            </a:r>
          </a:p>
          <a:p>
            <a:pPr marL="576263" indent="-228600">
              <a:buFont typeface="Arial" panose="020B0604020202020204" pitchFamily="34" charset="0"/>
              <a:buChar char="•"/>
            </a:pPr>
            <a:r>
              <a:rPr lang="en-US" sz="2000" cap="none" dirty="0">
                <a:ea typeface="Arial"/>
                <a:cs typeface="Arial"/>
              </a:rPr>
              <a:t>100 multiple-choice questions</a:t>
            </a: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0" y="2379336"/>
            <a:ext cx="7982513" cy="334413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</a:rPr>
              <a:t>Principles of Management</a:t>
            </a:r>
          </a:p>
          <a:p>
            <a:r>
              <a:rPr lang="en-US" sz="2000" dirty="0">
                <a:solidFill>
                  <a:srgbClr val="000000"/>
                </a:solidFill>
              </a:rPr>
              <a:t>Human Resources and Staffing</a:t>
            </a:r>
          </a:p>
          <a:p>
            <a:r>
              <a:rPr lang="en-US" sz="2000" dirty="0">
                <a:solidFill>
                  <a:srgbClr val="000000"/>
                </a:solidFill>
              </a:rPr>
              <a:t>Methodologies</a:t>
            </a:r>
          </a:p>
          <a:p>
            <a:r>
              <a:rPr lang="en-US" sz="2000" dirty="0">
                <a:solidFill>
                  <a:srgbClr val="000000"/>
                </a:solidFill>
              </a:rPr>
              <a:t>Financial Considerations</a:t>
            </a:r>
          </a:p>
          <a:p>
            <a:r>
              <a:rPr lang="en-US" sz="2000" dirty="0">
                <a:solidFill>
                  <a:srgbClr val="000000"/>
                </a:solidFill>
              </a:rPr>
              <a:t>Planning</a:t>
            </a:r>
          </a:p>
          <a:p>
            <a:r>
              <a:rPr lang="en-US" sz="2000" dirty="0">
                <a:solidFill>
                  <a:srgbClr val="000000"/>
                </a:solidFill>
              </a:rPr>
              <a:t>RIM Program Components</a:t>
            </a:r>
          </a:p>
          <a:p>
            <a:r>
              <a:rPr lang="en-US" sz="2000" dirty="0">
                <a:solidFill>
                  <a:srgbClr val="000000"/>
                </a:solidFill>
              </a:rPr>
              <a:t>Directing and Monitoring a RIM Program</a:t>
            </a:r>
          </a:p>
          <a:p>
            <a:r>
              <a:rPr lang="en-US" sz="2000" dirty="0">
                <a:solidFill>
                  <a:srgbClr val="000000"/>
                </a:solidFill>
              </a:rPr>
              <a:t>Ethical Responsibilities</a:t>
            </a:r>
          </a:p>
          <a:p>
            <a:r>
              <a:rPr lang="en-US" sz="2000" dirty="0">
                <a:solidFill>
                  <a:srgbClr val="000000"/>
                </a:solidFill>
              </a:rPr>
              <a:t>Global Concerns of a RIM Program</a:t>
            </a:r>
          </a:p>
        </p:txBody>
      </p:sp>
    </p:spTree>
    <p:extLst>
      <p:ext uri="{BB962C8B-B14F-4D97-AF65-F5344CB8AC3E}">
        <p14:creationId xmlns:p14="http://schemas.microsoft.com/office/powerpoint/2010/main" val="1859668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079904"/>
            <a:ext cx="6831736" cy="1180696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Part 1 – Management Principles and the Records &amp; Information Management Program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9213" y="2171700"/>
            <a:ext cx="6505575" cy="251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314469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079904"/>
            <a:ext cx="6831736" cy="1180696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Part 1 – Management Principles and the Records &amp; Information Management Program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3025" y="2214563"/>
            <a:ext cx="6457950" cy="2428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08129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079904"/>
            <a:ext cx="6831736" cy="1180696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Part 2 – Records and Information: Creation and Use</a:t>
            </a:r>
          </a:p>
          <a:p>
            <a:pPr marL="576263" indent="-228600">
              <a:buFont typeface="Arial" panose="020B0604020202020204" pitchFamily="34" charset="0"/>
              <a:buChar char="•"/>
            </a:pPr>
            <a:r>
              <a:rPr lang="en-US" sz="2000" cap="none" dirty="0">
                <a:ea typeface="Arial"/>
                <a:cs typeface="Arial"/>
              </a:rPr>
              <a:t>100 multiple-choice questions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cap="none" dirty="0">
              <a:ea typeface="Arial"/>
              <a:cs typeface="Arial"/>
            </a:endParaRP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0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</a:rPr>
              <a:t>Information Framework</a:t>
            </a:r>
          </a:p>
          <a:p>
            <a:pPr lvl="1"/>
            <a:r>
              <a:rPr lang="en-US" sz="1600" dirty="0">
                <a:solidFill>
                  <a:srgbClr val="000000"/>
                </a:solidFill>
              </a:rPr>
              <a:t>taxonomies, definitions, classifications</a:t>
            </a:r>
          </a:p>
          <a:p>
            <a:r>
              <a:rPr lang="en-US" sz="2000" dirty="0">
                <a:solidFill>
                  <a:srgbClr val="000000"/>
                </a:solidFill>
              </a:rPr>
              <a:t>Risk Assessments and Audits</a:t>
            </a:r>
          </a:p>
          <a:p>
            <a:r>
              <a:rPr lang="en-US" sz="2000" dirty="0">
                <a:solidFill>
                  <a:srgbClr val="000000"/>
                </a:solidFill>
              </a:rPr>
              <a:t>Compliance</a:t>
            </a:r>
          </a:p>
          <a:p>
            <a:r>
              <a:rPr lang="en-US" sz="2000" dirty="0">
                <a:solidFill>
                  <a:srgbClr val="000000"/>
                </a:solidFill>
              </a:rPr>
              <a:t>Information Security and Privacy</a:t>
            </a:r>
          </a:p>
          <a:p>
            <a:r>
              <a:rPr lang="en-US" sz="2000" dirty="0">
                <a:solidFill>
                  <a:srgbClr val="000000"/>
                </a:solidFill>
              </a:rPr>
              <a:t>Information Creation</a:t>
            </a:r>
          </a:p>
          <a:p>
            <a:pPr lvl="1"/>
            <a:r>
              <a:rPr lang="en-US" sz="1600" dirty="0">
                <a:solidFill>
                  <a:srgbClr val="000000"/>
                </a:solidFill>
              </a:rPr>
              <a:t>records, metadata, social media, collaborative tools </a:t>
            </a:r>
          </a:p>
        </p:txBody>
      </p:sp>
    </p:spTree>
    <p:extLst>
      <p:ext uri="{BB962C8B-B14F-4D97-AF65-F5344CB8AC3E}">
        <p14:creationId xmlns:p14="http://schemas.microsoft.com/office/powerpoint/2010/main" val="1752762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079904"/>
            <a:ext cx="6831736" cy="1180696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Part 2 – Records and Information: Creation and Use</a:t>
            </a: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0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9275" y="2286000"/>
            <a:ext cx="550545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15350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079904"/>
            <a:ext cx="6831736" cy="1180696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Part 2 – Records and Information: Creation and Use</a:t>
            </a: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0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600" dirty="0">
              <a:solidFill>
                <a:srgbClr val="000000"/>
              </a:solidFill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8325" y="2257425"/>
            <a:ext cx="5467350" cy="2343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0395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079904"/>
            <a:ext cx="6831736" cy="1180696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Part 3 – Records Storage, Retrieval, Conversion, and Facilities</a:t>
            </a:r>
          </a:p>
          <a:p>
            <a:pPr marL="576263" indent="-228600">
              <a:buFont typeface="Arial" panose="020B0604020202020204" pitchFamily="34" charset="0"/>
              <a:buChar char="•"/>
            </a:pPr>
            <a:r>
              <a:rPr lang="en-US" sz="2000" cap="none" dirty="0">
                <a:ea typeface="Arial"/>
                <a:cs typeface="Arial"/>
              </a:rPr>
              <a:t>100 multiple-choice questions</a:t>
            </a:r>
          </a:p>
          <a:p>
            <a:endParaRPr lang="en-US" sz="2400" cap="none" dirty="0">
              <a:ea typeface="Arial"/>
              <a:cs typeface="Arial"/>
            </a:endParaRP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0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</a:rPr>
              <a:t>Storage</a:t>
            </a:r>
          </a:p>
          <a:p>
            <a:pPr lvl="1"/>
            <a:r>
              <a:rPr lang="en-US" sz="1600" dirty="0">
                <a:solidFill>
                  <a:srgbClr val="000000"/>
                </a:solidFill>
              </a:rPr>
              <a:t>paper, electronic, and microforms</a:t>
            </a:r>
          </a:p>
          <a:p>
            <a:pPr lvl="1"/>
            <a:r>
              <a:rPr lang="en-US" sz="1600" dirty="0">
                <a:solidFill>
                  <a:srgbClr val="000000"/>
                </a:solidFill>
              </a:rPr>
              <a:t>structured, semi-structured, and unstructured</a:t>
            </a:r>
          </a:p>
          <a:p>
            <a:r>
              <a:rPr lang="en-US" sz="2000" dirty="0">
                <a:solidFill>
                  <a:srgbClr val="000000"/>
                </a:solidFill>
              </a:rPr>
              <a:t>Retrieval</a:t>
            </a:r>
          </a:p>
          <a:p>
            <a:pPr lvl="1"/>
            <a:r>
              <a:rPr lang="en-US" sz="1600" dirty="0">
                <a:solidFill>
                  <a:srgbClr val="000000"/>
                </a:solidFill>
              </a:rPr>
              <a:t>indexing, searching, and legal discovery </a:t>
            </a:r>
          </a:p>
          <a:p>
            <a:r>
              <a:rPr lang="en-US" sz="2000" dirty="0">
                <a:solidFill>
                  <a:srgbClr val="000000"/>
                </a:solidFill>
              </a:rPr>
              <a:t>Conversion</a:t>
            </a:r>
          </a:p>
          <a:p>
            <a:pPr lvl="1"/>
            <a:r>
              <a:rPr lang="en-US" sz="1600" dirty="0">
                <a:solidFill>
                  <a:srgbClr val="000000"/>
                </a:solidFill>
              </a:rPr>
              <a:t>paper-to-electronic, film-to-electronic, and electronic-to-electronic</a:t>
            </a:r>
          </a:p>
          <a:p>
            <a:r>
              <a:rPr lang="en-US" sz="2000" dirty="0">
                <a:solidFill>
                  <a:srgbClr val="000000"/>
                </a:solidFill>
              </a:rPr>
              <a:t>Facilities</a:t>
            </a:r>
          </a:p>
          <a:p>
            <a:pPr lvl="1"/>
            <a:r>
              <a:rPr lang="en-US" sz="1600" dirty="0">
                <a:solidFill>
                  <a:srgbClr val="000000"/>
                </a:solidFill>
              </a:rPr>
              <a:t>records centers, data centers, and cloud storage</a:t>
            </a:r>
          </a:p>
        </p:txBody>
      </p:sp>
    </p:spTree>
    <p:extLst>
      <p:ext uri="{BB962C8B-B14F-4D97-AF65-F5344CB8AC3E}">
        <p14:creationId xmlns:p14="http://schemas.microsoft.com/office/powerpoint/2010/main" val="3330020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079904"/>
            <a:ext cx="6831736" cy="1180696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Part 3 – Records Storage, Retrieval, Conversion, and Facilities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5825" y="1990725"/>
            <a:ext cx="7372350" cy="287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99183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079904"/>
            <a:ext cx="6831736" cy="1180696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Part 3 – Records Storage, Retrieval, Conversion, and Facilities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6178" y="1985963"/>
            <a:ext cx="7353300" cy="288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1265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6295217" cy="2665974"/>
          </a:xfrm>
          <a:prstGeom prst="rect">
            <a:avLst/>
          </a:prstGeom>
        </p:spPr>
      </p:pic>
      <p:sp>
        <p:nvSpPr>
          <p:cNvPr id="10" name="Text Placeholder 10"/>
          <p:cNvSpPr txBox="1"/>
          <p:nvPr/>
        </p:nvSpPr>
        <p:spPr>
          <a:xfrm>
            <a:off x="1342955" y="1257704"/>
            <a:ext cx="6831736" cy="895148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ea typeface="Arial"/>
                <a:cs typeface="Arial"/>
              </a:rPr>
              <a:t>The Value of Being a </a:t>
            </a:r>
          </a:p>
          <a:p>
            <a:r>
              <a:rPr lang="en-US" sz="2400" dirty="0">
                <a:ea typeface="Arial"/>
                <a:cs typeface="Arial"/>
              </a:rPr>
              <a:t>certified records manager (CRM)</a:t>
            </a:r>
          </a:p>
        </p:txBody>
      </p:sp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574070"/>
            <a:ext cx="7982513" cy="397913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rgbClr val="000000"/>
                </a:solidFill>
              </a:rPr>
              <a:t>Industry surveys show a value proposition for records and information management (RIM) professionals who achieve the CRM designation. </a:t>
            </a:r>
          </a:p>
          <a:p>
            <a:pPr lvl="1"/>
            <a:r>
              <a:rPr lang="en-US" sz="1600" dirty="0">
                <a:solidFill>
                  <a:schemeClr val="accent1"/>
                </a:solidFill>
              </a:rPr>
              <a:t>Supply and demand. There are, at present, thirty-seven active CRMs in Florida.</a:t>
            </a:r>
          </a:p>
          <a:p>
            <a:r>
              <a:rPr lang="en-US" sz="1800" dirty="0">
                <a:solidFill>
                  <a:srgbClr val="000000"/>
                </a:solidFill>
              </a:rPr>
              <a:t>A Candidate’s belief that certification will provide for enhanced professionalism and personal growth is a significant factor in the overall decision to become a CRM. </a:t>
            </a:r>
          </a:p>
          <a:p>
            <a:pPr lvl="1"/>
            <a:r>
              <a:rPr lang="en-US" sz="1600" dirty="0">
                <a:solidFill>
                  <a:schemeClr val="accent1"/>
                </a:solidFill>
              </a:rPr>
              <a:t>Professional and personal self-improvement. Striving toward these goals is natural.</a:t>
            </a:r>
          </a:p>
          <a:p>
            <a:r>
              <a:rPr lang="en-US" sz="1800" dirty="0">
                <a:solidFill>
                  <a:srgbClr val="000000"/>
                </a:solidFill>
              </a:rPr>
              <a:t>RIM knowledge gained through the certification process, and elevation of confidence as a result of mastering RIM competencies, is directly related to the CRM’s ability to garner higher-level RIM positions with commensurate salaries. </a:t>
            </a:r>
          </a:p>
          <a:p>
            <a:pPr lvl="1"/>
            <a:r>
              <a:rPr lang="en-US" sz="1600" dirty="0">
                <a:solidFill>
                  <a:schemeClr val="accent1"/>
                </a:solidFill>
              </a:rPr>
              <a:t>Supply and demand. Increase your value to employers and prospective employers.</a:t>
            </a:r>
          </a:p>
        </p:txBody>
      </p:sp>
    </p:spTree>
    <p:extLst>
      <p:ext uri="{BB962C8B-B14F-4D97-AF65-F5344CB8AC3E}">
        <p14:creationId xmlns:p14="http://schemas.microsoft.com/office/powerpoint/2010/main" val="3155847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079904"/>
            <a:ext cx="6831736" cy="1180696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Part 4 – Records Appraisal, Retention, Protection, and Disposition</a:t>
            </a:r>
          </a:p>
          <a:p>
            <a:pPr marL="576263" indent="-228600">
              <a:buFont typeface="Arial" panose="020B0604020202020204" pitchFamily="34" charset="0"/>
              <a:buChar char="•"/>
            </a:pPr>
            <a:r>
              <a:rPr lang="en-US" sz="2000" cap="none" dirty="0">
                <a:ea typeface="Arial"/>
                <a:cs typeface="Arial"/>
              </a:rPr>
              <a:t>100 multiple-choice questions</a:t>
            </a:r>
          </a:p>
          <a:p>
            <a:endParaRPr lang="en-US" sz="2400" cap="none" dirty="0">
              <a:ea typeface="Arial"/>
              <a:cs typeface="Arial"/>
            </a:endParaRP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0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</a:rPr>
              <a:t>Records Inventories</a:t>
            </a:r>
          </a:p>
          <a:p>
            <a:r>
              <a:rPr lang="en-US" sz="2000" dirty="0">
                <a:solidFill>
                  <a:srgbClr val="000000"/>
                </a:solidFill>
              </a:rPr>
              <a:t>Records Appraisals</a:t>
            </a:r>
          </a:p>
          <a:p>
            <a:r>
              <a:rPr lang="en-US" sz="2000" dirty="0">
                <a:solidFill>
                  <a:srgbClr val="000000"/>
                </a:solidFill>
              </a:rPr>
              <a:t>Retention Schedule Creation</a:t>
            </a:r>
          </a:p>
          <a:p>
            <a:r>
              <a:rPr lang="en-US" sz="2000" dirty="0">
                <a:solidFill>
                  <a:srgbClr val="000000"/>
                </a:solidFill>
              </a:rPr>
              <a:t>Retention Schedule Implementation</a:t>
            </a:r>
          </a:p>
          <a:p>
            <a:r>
              <a:rPr lang="en-US" sz="2000" dirty="0">
                <a:solidFill>
                  <a:srgbClr val="000000"/>
                </a:solidFill>
              </a:rPr>
              <a:t>Retention Schedule Administration</a:t>
            </a:r>
          </a:p>
          <a:p>
            <a:r>
              <a:rPr lang="en-US" sz="2000" dirty="0">
                <a:solidFill>
                  <a:srgbClr val="000000"/>
                </a:solidFill>
              </a:rPr>
              <a:t>Vital Records Program</a:t>
            </a:r>
          </a:p>
          <a:p>
            <a:r>
              <a:rPr lang="en-US" sz="2000" dirty="0">
                <a:solidFill>
                  <a:srgbClr val="000000"/>
                </a:solidFill>
              </a:rPr>
              <a:t>Business Continuity </a:t>
            </a:r>
          </a:p>
          <a:p>
            <a:r>
              <a:rPr lang="en-US" sz="2000" dirty="0">
                <a:solidFill>
                  <a:srgbClr val="000000"/>
                </a:solidFill>
              </a:rPr>
              <a:t>Archives</a:t>
            </a:r>
          </a:p>
        </p:txBody>
      </p:sp>
    </p:spTree>
    <p:extLst>
      <p:ext uri="{BB962C8B-B14F-4D97-AF65-F5344CB8AC3E}">
        <p14:creationId xmlns:p14="http://schemas.microsoft.com/office/powerpoint/2010/main" val="2803098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079904"/>
            <a:ext cx="6831736" cy="1180696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Part 4 – Records Appraisal, Retention, Protection, and Disposition</a:t>
            </a: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0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>
              <a:solidFill>
                <a:srgbClr val="000000"/>
              </a:solidFill>
            </a:endParaRP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981200"/>
            <a:ext cx="6553200" cy="2895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66780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079904"/>
            <a:ext cx="6831736" cy="1180696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Part 4 – Records Appraisal, Retention, Protection, and Disposition</a:t>
            </a: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0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>
              <a:solidFill>
                <a:srgbClr val="000000"/>
              </a:solidFill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7651" y="1947863"/>
            <a:ext cx="6610350" cy="2962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261855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079904"/>
            <a:ext cx="6831736" cy="1180696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Part 5 – Technology</a:t>
            </a:r>
          </a:p>
          <a:p>
            <a:pPr marL="576263" indent="-228600">
              <a:buFont typeface="Arial" panose="020B0604020202020204" pitchFamily="34" charset="0"/>
              <a:buChar char="•"/>
            </a:pPr>
            <a:r>
              <a:rPr lang="en-US" sz="2000" cap="none" dirty="0">
                <a:ea typeface="Arial"/>
                <a:cs typeface="Arial"/>
              </a:rPr>
              <a:t>100 multiple-choice questions</a:t>
            </a:r>
          </a:p>
          <a:p>
            <a:endParaRPr lang="en-US" sz="2400" cap="none" dirty="0">
              <a:ea typeface="Arial"/>
              <a:cs typeface="Arial"/>
            </a:endParaRP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0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</a:rPr>
              <a:t>System Lifecycle</a:t>
            </a:r>
          </a:p>
          <a:p>
            <a:r>
              <a:rPr lang="en-US" sz="2000" dirty="0">
                <a:solidFill>
                  <a:srgbClr val="000000"/>
                </a:solidFill>
              </a:rPr>
              <a:t>Architecture and Infrastructure</a:t>
            </a:r>
          </a:p>
          <a:p>
            <a:r>
              <a:rPr lang="en-US" sz="2000" dirty="0">
                <a:solidFill>
                  <a:srgbClr val="000000"/>
                </a:solidFill>
              </a:rPr>
              <a:t>Lifecycle Management</a:t>
            </a:r>
          </a:p>
          <a:p>
            <a:r>
              <a:rPr lang="en-US" sz="2000" dirty="0">
                <a:solidFill>
                  <a:srgbClr val="000000"/>
                </a:solidFill>
              </a:rPr>
              <a:t>Imaging Technologies</a:t>
            </a:r>
          </a:p>
          <a:p>
            <a:r>
              <a:rPr lang="en-US" sz="2000" dirty="0">
                <a:solidFill>
                  <a:srgbClr val="000000"/>
                </a:solidFill>
              </a:rPr>
              <a:t>Programs and Applications</a:t>
            </a:r>
          </a:p>
        </p:txBody>
      </p:sp>
    </p:spTree>
    <p:extLst>
      <p:ext uri="{BB962C8B-B14F-4D97-AF65-F5344CB8AC3E}">
        <p14:creationId xmlns:p14="http://schemas.microsoft.com/office/powerpoint/2010/main" val="612170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079904"/>
            <a:ext cx="6831736" cy="1180696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Part 5 – Technology</a:t>
            </a: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0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>
              <a:solidFill>
                <a:srgbClr val="000000"/>
              </a:solidFill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0" y="2033588"/>
            <a:ext cx="7048500" cy="2790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07988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079904"/>
            <a:ext cx="6831736" cy="1180696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Part 5 – Technology</a:t>
            </a: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0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>
              <a:solidFill>
                <a:srgbClr val="000000"/>
              </a:solidFill>
            </a:endParaRPr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2038" y="2047875"/>
            <a:ext cx="7019925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84503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079904"/>
            <a:ext cx="6831736" cy="1180696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Part 6 – Case Studies</a:t>
            </a:r>
          </a:p>
          <a:p>
            <a:pPr marL="576263" indent="-228600">
              <a:buFont typeface="Arial" panose="020B0604020202020204" pitchFamily="34" charset="0"/>
              <a:buChar char="•"/>
            </a:pPr>
            <a:r>
              <a:rPr lang="en-US" sz="2000" cap="none" dirty="0">
                <a:ea typeface="Arial"/>
                <a:cs typeface="Arial"/>
              </a:rPr>
              <a:t>Two essay questions</a:t>
            </a: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0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000000"/>
                </a:solidFill>
              </a:rPr>
              <a:t>60 Point Case Study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covers a broad scope of records management considerations</a:t>
            </a:r>
          </a:p>
          <a:p>
            <a:pPr marL="457200" lvl="1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r>
              <a:rPr lang="en-US" sz="2800" dirty="0">
                <a:solidFill>
                  <a:srgbClr val="000000"/>
                </a:solidFill>
              </a:rPr>
              <a:t>40 Point Case Study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two RIM problem scenarios presented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Candidates select one of two 40-point case studies</a:t>
            </a:r>
          </a:p>
        </p:txBody>
      </p:sp>
    </p:spTree>
    <p:extLst>
      <p:ext uri="{BB962C8B-B14F-4D97-AF65-F5344CB8AC3E}">
        <p14:creationId xmlns:p14="http://schemas.microsoft.com/office/powerpoint/2010/main" val="3502762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079904"/>
            <a:ext cx="6831736" cy="1180696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Part 6 – Case Studies</a:t>
            </a: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0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00000"/>
                </a:solidFill>
              </a:rPr>
              <a:t>Provide conclusion, summary, or recommendation for case studies actions.</a:t>
            </a:r>
          </a:p>
          <a:p>
            <a:r>
              <a:rPr lang="en-US" dirty="0">
                <a:solidFill>
                  <a:srgbClr val="000000"/>
                </a:solidFill>
              </a:rPr>
              <a:t>Write with a managerial and professional tone.</a:t>
            </a:r>
          </a:p>
          <a:p>
            <a:r>
              <a:rPr lang="en-US" dirty="0">
                <a:solidFill>
                  <a:srgbClr val="000000"/>
                </a:solidFill>
              </a:rPr>
              <a:t>Distinguish between facts, conclusions, and recommendations.</a:t>
            </a:r>
          </a:p>
          <a:p>
            <a:r>
              <a:rPr lang="en-US" dirty="0">
                <a:solidFill>
                  <a:srgbClr val="000000"/>
                </a:solidFill>
              </a:rPr>
              <a:t>Include both records management theory and application. </a:t>
            </a:r>
          </a:p>
        </p:txBody>
      </p:sp>
    </p:spTree>
    <p:extLst>
      <p:ext uri="{BB962C8B-B14F-4D97-AF65-F5344CB8AC3E}">
        <p14:creationId xmlns:p14="http://schemas.microsoft.com/office/powerpoint/2010/main" val="4281908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Click="0"/>
    </mc:Choice>
    <mc:Fallback xmlns="">
      <p:transition advClick="0"/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079904"/>
            <a:ext cx="6831736" cy="1180696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Part 6 – Case Studies</a:t>
            </a: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0" y="2379336"/>
            <a:ext cx="7982513" cy="3344132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000000"/>
                </a:solidFill>
              </a:rPr>
              <a:t>Review case studies and correct: </a:t>
            </a:r>
          </a:p>
          <a:p>
            <a:pPr marL="457200" lvl="1" indent="0">
              <a:buNone/>
            </a:pPr>
            <a:endParaRPr lang="en-US" dirty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choppy or wordy sentences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incorrect punctuation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spelling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lengthy paragraphs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inconsistent verb tenses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lack of transition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inconsistent formatting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jargon and acronyms</a:t>
            </a:r>
          </a:p>
        </p:txBody>
      </p:sp>
    </p:spTree>
    <p:extLst>
      <p:ext uri="{BB962C8B-B14F-4D97-AF65-F5344CB8AC3E}">
        <p14:creationId xmlns:p14="http://schemas.microsoft.com/office/powerpoint/2010/main" val="29523758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079904"/>
            <a:ext cx="6831736" cy="1180696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Part 6 – Case Studies</a:t>
            </a: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0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000000"/>
                </a:solidFill>
              </a:rPr>
              <a:t>Graders will look for:</a:t>
            </a:r>
          </a:p>
          <a:p>
            <a:pPr marL="0" indent="0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lvl="1"/>
            <a:r>
              <a:rPr lang="en-US" dirty="0">
                <a:solidFill>
                  <a:srgbClr val="000000"/>
                </a:solidFill>
              </a:rPr>
              <a:t>professionalism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logic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completeness 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neatness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formatting</a:t>
            </a:r>
          </a:p>
        </p:txBody>
      </p:sp>
    </p:spTree>
    <p:extLst>
      <p:ext uri="{BB962C8B-B14F-4D97-AF65-F5344CB8AC3E}">
        <p14:creationId xmlns:p14="http://schemas.microsoft.com/office/powerpoint/2010/main" val="1636785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6295217" cy="2665974"/>
          </a:xfrm>
          <a:prstGeom prst="rect">
            <a:avLst/>
          </a:prstGeom>
        </p:spPr>
      </p:pic>
      <p:sp>
        <p:nvSpPr>
          <p:cNvPr id="10" name="Text Placeholder 10"/>
          <p:cNvSpPr txBox="1"/>
          <p:nvPr/>
        </p:nvSpPr>
        <p:spPr>
          <a:xfrm>
            <a:off x="1342955" y="1257704"/>
            <a:ext cx="6831736" cy="895148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>
                <a:ea typeface="Arial"/>
                <a:cs typeface="Arial"/>
              </a:rPr>
              <a:t>The Value of Being a </a:t>
            </a:r>
          </a:p>
          <a:p>
            <a:r>
              <a:rPr lang="en-US" sz="2400" dirty="0">
                <a:ea typeface="Arial"/>
                <a:cs typeface="Arial"/>
              </a:rPr>
              <a:t>certified records manager</a:t>
            </a:r>
            <a:endParaRPr lang="en-US" sz="2400" cap="none" dirty="0">
              <a:ea typeface="Arial"/>
              <a:cs typeface="Arial"/>
            </a:endParaRPr>
          </a:p>
        </p:txBody>
      </p:sp>
      <p:sp>
        <p:nvSpPr>
          <p:cNvPr id="8" name="Content Placeholder 5"/>
          <p:cNvSpPr txBox="1">
            <a:spLocks/>
          </p:cNvSpPr>
          <p:nvPr/>
        </p:nvSpPr>
        <p:spPr>
          <a:xfrm>
            <a:off x="551571" y="2674643"/>
            <a:ext cx="7982513" cy="2837157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800" dirty="0">
                <a:solidFill>
                  <a:srgbClr val="000000"/>
                </a:solidFill>
              </a:rPr>
              <a:t>CRM certification shows a commitment to continued professional learning.</a:t>
            </a:r>
          </a:p>
          <a:p>
            <a:pPr marL="742950" lvl="2" indent="-285750">
              <a:spcBef>
                <a:spcPts val="1000"/>
              </a:spcBef>
            </a:pPr>
            <a:r>
              <a:rPr lang="en-US" sz="1700" dirty="0">
                <a:solidFill>
                  <a:schemeClr val="accent1"/>
                </a:solidFill>
              </a:rPr>
              <a:t>Maintaining active status as a CRM requires ongoing study and documentation of same.</a:t>
            </a:r>
          </a:p>
          <a:p>
            <a:pPr marL="457200" lvl="2" indent="0">
              <a:spcBef>
                <a:spcPts val="1000"/>
              </a:spcBef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r>
              <a:rPr lang="en-US" sz="1800" dirty="0">
                <a:solidFill>
                  <a:srgbClr val="000000"/>
                </a:solidFill>
              </a:rPr>
              <a:t>CRM certification is recognized as the records management gold standard.</a:t>
            </a:r>
          </a:p>
          <a:p>
            <a:pPr marL="742950" lvl="2" indent="-285750">
              <a:spcBef>
                <a:spcPts val="1000"/>
              </a:spcBef>
            </a:pPr>
            <a:r>
              <a:rPr lang="en-US" sz="1700" dirty="0">
                <a:solidFill>
                  <a:schemeClr val="accent1"/>
                </a:solidFill>
              </a:rPr>
              <a:t>Employers and headhunters ask for a CRM more than any other RIM-related certification.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</a:endParaRPr>
          </a:p>
          <a:p>
            <a:r>
              <a:rPr lang="en-US" sz="1800" dirty="0">
                <a:solidFill>
                  <a:srgbClr val="000000"/>
                </a:solidFill>
              </a:rPr>
              <a:t>CRM certification can help your résumé move to the top of the applicant list.</a:t>
            </a:r>
            <a:endParaRPr lang="en-US" sz="1400" dirty="0">
              <a:solidFill>
                <a:srgbClr val="000000"/>
              </a:solidFill>
            </a:endParaRPr>
          </a:p>
          <a:p>
            <a:pPr marL="742950" lvl="2" indent="-285750">
              <a:spcBef>
                <a:spcPts val="1000"/>
              </a:spcBef>
            </a:pPr>
            <a:r>
              <a:rPr lang="en-US" sz="1700" dirty="0">
                <a:solidFill>
                  <a:schemeClr val="accent1"/>
                </a:solidFill>
              </a:rPr>
              <a:t>Supply and demand. How many CRMs are actually looking for work?</a:t>
            </a:r>
          </a:p>
        </p:txBody>
      </p:sp>
    </p:spTree>
    <p:extLst>
      <p:ext uri="{BB962C8B-B14F-4D97-AF65-F5344CB8AC3E}">
        <p14:creationId xmlns:p14="http://schemas.microsoft.com/office/powerpoint/2010/main" val="1275593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079904"/>
            <a:ext cx="6831736" cy="590348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cap="none" dirty="0">
                <a:ea typeface="Arial"/>
                <a:cs typeface="Arial"/>
              </a:rPr>
              <a:t>CRM &amp; CRA Certification Maintenance </a:t>
            </a: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0" y="2379336"/>
            <a:ext cx="7982513" cy="3344132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>
                <a:solidFill>
                  <a:srgbClr val="000000"/>
                </a:solidFill>
              </a:rPr>
              <a:t>Five-year cycle </a:t>
            </a:r>
          </a:p>
          <a:p>
            <a:r>
              <a:rPr lang="en-US" sz="2800" dirty="0">
                <a:solidFill>
                  <a:srgbClr val="000000"/>
                </a:solidFill>
              </a:rPr>
              <a:t>100 continuing education hours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conferences: ARMA, AIIM, MER, SAA, NAGARA, NIRMA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education: seminars, workshops, online coursework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teach: lecture, present, panel participation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publish: articles, monographs, whitepapers, books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attend monthly ARMA meetings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mentoring and exam grading</a:t>
            </a:r>
          </a:p>
          <a:p>
            <a:r>
              <a:rPr lang="en-US" sz="2800" dirty="0">
                <a:solidFill>
                  <a:srgbClr val="000000"/>
                </a:solidFill>
              </a:rPr>
              <a:t>Annual dues: $200</a:t>
            </a: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555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079904"/>
            <a:ext cx="6831736" cy="1180696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cap="none" dirty="0">
                <a:ea typeface="Arial"/>
                <a:cs typeface="Arial"/>
              </a:rPr>
              <a:t>Ready, Set…Read</a:t>
            </a: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0" y="2379336"/>
            <a:ext cx="7982513" cy="3344132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000000"/>
                </a:solidFill>
              </a:rPr>
              <a:t>Franks, Patricia C. </a:t>
            </a:r>
            <a:r>
              <a:rPr lang="en-US" sz="1400" i="1" dirty="0">
                <a:solidFill>
                  <a:srgbClr val="000000"/>
                </a:solidFill>
              </a:rPr>
              <a:t>Records and Information Management</a:t>
            </a:r>
            <a:r>
              <a:rPr lang="en-US" sz="1400" dirty="0">
                <a:solidFill>
                  <a:srgbClr val="000000"/>
                </a:solidFill>
              </a:rPr>
              <a:t>, 2</a:t>
            </a:r>
            <a:r>
              <a:rPr lang="en-US" sz="1400" baseline="30000" dirty="0">
                <a:solidFill>
                  <a:srgbClr val="000000"/>
                </a:solidFill>
              </a:rPr>
              <a:t>nd</a:t>
            </a:r>
            <a:r>
              <a:rPr lang="en-US" sz="1400" dirty="0">
                <a:solidFill>
                  <a:srgbClr val="000000"/>
                </a:solidFill>
              </a:rPr>
              <a:t> ed. </a:t>
            </a:r>
          </a:p>
          <a:p>
            <a:pPr marL="0" indent="347663">
              <a:buNone/>
            </a:pPr>
            <a:r>
              <a:rPr lang="en-US" sz="1400" dirty="0">
                <a:solidFill>
                  <a:srgbClr val="000000"/>
                </a:solidFill>
              </a:rPr>
              <a:t>Chicago: American Library Association, 2018.</a:t>
            </a:r>
          </a:p>
          <a:p>
            <a:r>
              <a:rPr lang="en-US" sz="1400" dirty="0">
                <a:solidFill>
                  <a:srgbClr val="000000"/>
                </a:solidFill>
              </a:rPr>
              <a:t>Jones, Gareth and Jennifer George. </a:t>
            </a:r>
            <a:r>
              <a:rPr lang="en-US" sz="1400" i="1" dirty="0">
                <a:solidFill>
                  <a:srgbClr val="000000"/>
                </a:solidFill>
              </a:rPr>
              <a:t>Contemporary Management</a:t>
            </a:r>
            <a:r>
              <a:rPr lang="en-US" sz="1400" dirty="0">
                <a:solidFill>
                  <a:srgbClr val="000000"/>
                </a:solidFill>
              </a:rPr>
              <a:t>, 10</a:t>
            </a:r>
            <a:r>
              <a:rPr lang="en-US" sz="1400" baseline="30000" dirty="0">
                <a:solidFill>
                  <a:srgbClr val="000000"/>
                </a:solidFill>
              </a:rPr>
              <a:t>th</a:t>
            </a:r>
            <a:r>
              <a:rPr lang="en-US" sz="1400" dirty="0">
                <a:solidFill>
                  <a:srgbClr val="000000"/>
                </a:solidFill>
              </a:rPr>
              <a:t> ed. </a:t>
            </a:r>
          </a:p>
          <a:p>
            <a:pPr marL="0" indent="347663">
              <a:buNone/>
            </a:pPr>
            <a:r>
              <a:rPr lang="en-US" sz="1400" dirty="0">
                <a:solidFill>
                  <a:srgbClr val="000000"/>
                </a:solidFill>
              </a:rPr>
              <a:t>New York: McGraw-Hill Education, 2017. </a:t>
            </a:r>
          </a:p>
          <a:p>
            <a:r>
              <a:rPr lang="en-US" sz="1400" dirty="0">
                <a:solidFill>
                  <a:srgbClr val="000000"/>
                </a:solidFill>
              </a:rPr>
              <a:t>Richardson, Blake. </a:t>
            </a:r>
            <a:r>
              <a:rPr lang="en-US" sz="1400" i="1" dirty="0">
                <a:solidFill>
                  <a:srgbClr val="000000"/>
                </a:solidFill>
              </a:rPr>
              <a:t>Records Management for Dummies</a:t>
            </a:r>
            <a:r>
              <a:rPr lang="en-US" sz="1400" dirty="0">
                <a:solidFill>
                  <a:srgbClr val="000000"/>
                </a:solidFill>
              </a:rPr>
              <a:t>. </a:t>
            </a:r>
          </a:p>
          <a:p>
            <a:pPr marL="0" indent="347663">
              <a:buNone/>
            </a:pPr>
            <a:r>
              <a:rPr lang="en-US" sz="1400" dirty="0">
                <a:solidFill>
                  <a:srgbClr val="000000"/>
                </a:solidFill>
              </a:rPr>
              <a:t>Hoboken: Wiley, 2012.</a:t>
            </a:r>
          </a:p>
          <a:p>
            <a:r>
              <a:rPr lang="en-US" sz="1400" dirty="0">
                <a:solidFill>
                  <a:srgbClr val="000000"/>
                </a:solidFill>
              </a:rPr>
              <a:t>Saffady, William. </a:t>
            </a:r>
            <a:r>
              <a:rPr lang="en-US" sz="1400" i="1" dirty="0">
                <a:solidFill>
                  <a:srgbClr val="000000"/>
                </a:solidFill>
              </a:rPr>
              <a:t>Records and Information Management: Fundamentals of Professional Practice</a:t>
            </a:r>
            <a:r>
              <a:rPr lang="en-US" sz="1400" dirty="0">
                <a:solidFill>
                  <a:srgbClr val="000000"/>
                </a:solidFill>
              </a:rPr>
              <a:t>, 3</a:t>
            </a:r>
            <a:r>
              <a:rPr lang="en-US" sz="1400" baseline="30000" dirty="0">
                <a:solidFill>
                  <a:srgbClr val="000000"/>
                </a:solidFill>
              </a:rPr>
              <a:t>rd</a:t>
            </a:r>
            <a:r>
              <a:rPr lang="en-US" sz="1400" dirty="0">
                <a:solidFill>
                  <a:srgbClr val="000000"/>
                </a:solidFill>
              </a:rPr>
              <a:t> ed. </a:t>
            </a:r>
          </a:p>
          <a:p>
            <a:pPr marL="0" indent="347663">
              <a:buNone/>
            </a:pPr>
            <a:r>
              <a:rPr lang="en-US" sz="1400" dirty="0">
                <a:solidFill>
                  <a:srgbClr val="000000"/>
                </a:solidFill>
              </a:rPr>
              <a:t>Overland Park: ARMA International, 2015.</a:t>
            </a:r>
          </a:p>
          <a:p>
            <a:r>
              <a:rPr lang="en-US" sz="1400" dirty="0">
                <a:solidFill>
                  <a:srgbClr val="000000"/>
                </a:solidFill>
              </a:rPr>
              <a:t>Stair, Ralph M. and George Reynolds. </a:t>
            </a:r>
            <a:r>
              <a:rPr lang="en-US" sz="1400" i="1" dirty="0">
                <a:solidFill>
                  <a:srgbClr val="000000"/>
                </a:solidFill>
              </a:rPr>
              <a:t>Fundamentals of Information Systems</a:t>
            </a:r>
            <a:r>
              <a:rPr lang="en-US" sz="1400" dirty="0">
                <a:solidFill>
                  <a:srgbClr val="000000"/>
                </a:solidFill>
              </a:rPr>
              <a:t>, 9</a:t>
            </a:r>
            <a:r>
              <a:rPr lang="en-US" sz="1400" baseline="30000" dirty="0">
                <a:solidFill>
                  <a:srgbClr val="000000"/>
                </a:solidFill>
              </a:rPr>
              <a:t>th</a:t>
            </a:r>
            <a:r>
              <a:rPr lang="en-US" sz="1400" dirty="0">
                <a:solidFill>
                  <a:srgbClr val="000000"/>
                </a:solidFill>
              </a:rPr>
              <a:t> ed. </a:t>
            </a:r>
          </a:p>
          <a:p>
            <a:pPr marL="0" indent="347663">
              <a:buNone/>
            </a:pPr>
            <a:r>
              <a:rPr lang="en-US" sz="1400" dirty="0">
                <a:solidFill>
                  <a:srgbClr val="000000"/>
                </a:solidFill>
              </a:rPr>
              <a:t>Course Technology, 2017.</a:t>
            </a:r>
          </a:p>
        </p:txBody>
      </p:sp>
    </p:spTree>
    <p:extLst>
      <p:ext uri="{BB962C8B-B14F-4D97-AF65-F5344CB8AC3E}">
        <p14:creationId xmlns:p14="http://schemas.microsoft.com/office/powerpoint/2010/main" val="4051934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449971" y="2531533"/>
            <a:ext cx="5163430" cy="956531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6000" dirty="0">
                <a:solidFill>
                  <a:srgbClr val="000000"/>
                </a:solidFill>
              </a:rPr>
              <a:t>Questions?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4749798" y="4292398"/>
            <a:ext cx="36826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Michael DeVanna</a:t>
            </a:r>
          </a:p>
          <a:p>
            <a:r>
              <a:rPr lang="en-US" dirty="0">
                <a:hlinkClick r:id="rId3"/>
              </a:rPr>
              <a:t>michael.devanna@bcbsfl.com</a:t>
            </a:r>
            <a:endParaRPr lang="en-US" dirty="0"/>
          </a:p>
          <a:p>
            <a:r>
              <a:rPr lang="en-US" dirty="0"/>
              <a:t>(904) 905-2816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883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257704"/>
            <a:ext cx="6831736" cy="447574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2007 Average Salaries for CRMs*</a:t>
            </a:r>
          </a:p>
        </p:txBody>
      </p:sp>
      <p:sp>
        <p:nvSpPr>
          <p:cNvPr id="12" name="Text Placeholder 10"/>
          <p:cNvSpPr txBox="1"/>
          <p:nvPr/>
        </p:nvSpPr>
        <p:spPr>
          <a:xfrm>
            <a:off x="267687" y="5884467"/>
            <a:ext cx="8233375" cy="406266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cap="none" dirty="0">
                <a:ea typeface="Arial"/>
                <a:cs typeface="Arial"/>
              </a:rPr>
              <a:t>*2018 salary survey results are scheduled to be released on October 21</a:t>
            </a:r>
            <a:r>
              <a:rPr lang="en-US" sz="1600" cap="none" baseline="30000" dirty="0">
                <a:ea typeface="Arial"/>
                <a:cs typeface="Arial"/>
              </a:rPr>
              <a:t>st</a:t>
            </a:r>
            <a:r>
              <a:rPr lang="en-US" sz="1600" cap="none" dirty="0">
                <a:ea typeface="Arial"/>
                <a:cs typeface="Arial"/>
              </a:rPr>
              <a:t>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37" y="1833033"/>
            <a:ext cx="7858125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27636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257703"/>
            <a:ext cx="6831736" cy="867429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200" cap="none" dirty="0">
                <a:ea typeface="Arial"/>
                <a:cs typeface="Arial"/>
              </a:rPr>
              <a:t>How to Become a Certified Records Manager (CRM) or a Certified Records Analyst (CRA)</a:t>
            </a: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1" y="1998335"/>
            <a:ext cx="7982513" cy="3936797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</a:rPr>
              <a:t>Apply online to qualify to sit for the exams.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Applications are reviewed and approved by the ICRM Certification Standards Committee.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As a Candidate you are eligible to sit for the exams.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Six CRM exams must be completed within five years.</a:t>
            </a:r>
          </a:p>
          <a:p>
            <a:endParaRPr lang="en-US" sz="2000" dirty="0">
              <a:solidFill>
                <a:srgbClr val="00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Three CRA exams may be taken during the same week.</a:t>
            </a:r>
          </a:p>
        </p:txBody>
      </p:sp>
    </p:spTree>
    <p:extLst>
      <p:ext uri="{BB962C8B-B14F-4D97-AF65-F5344CB8AC3E}">
        <p14:creationId xmlns:p14="http://schemas.microsoft.com/office/powerpoint/2010/main" val="37326401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3829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257704"/>
            <a:ext cx="6831736" cy="447574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Applying for the CRM or CRA Exams</a:t>
            </a: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1" y="1998336"/>
            <a:ext cx="7982513" cy="346266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</a:rPr>
              <a:t>Prospective Candidates must complete and submit an online application, with supporting documentation, indicating acceptable education and professional work. 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Once the application has been submitted the prospective Candidate becomes an Applicant.  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The application and supporting documentation will be reviewed and evaluated by the ICRM to determine if the qualification requirements have been met.</a:t>
            </a:r>
          </a:p>
        </p:txBody>
      </p:sp>
    </p:spTree>
    <p:extLst>
      <p:ext uri="{BB962C8B-B14F-4D97-AF65-F5344CB8AC3E}">
        <p14:creationId xmlns:p14="http://schemas.microsoft.com/office/powerpoint/2010/main" val="519333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257704"/>
            <a:ext cx="6831736" cy="447574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Preferred Qualifications for CRM and CRA</a:t>
            </a: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0" y="2464002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</a:rPr>
              <a:t>Bachelor’s degree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One year of professional RIM experience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One year of RIM experience may substitute for one year of education</a:t>
            </a:r>
          </a:p>
          <a:p>
            <a:pPr lvl="1"/>
            <a:r>
              <a:rPr lang="en-US" sz="1600" i="1" dirty="0">
                <a:solidFill>
                  <a:srgbClr val="000000"/>
                </a:solidFill>
              </a:rPr>
              <a:t>e.g</a:t>
            </a:r>
            <a:r>
              <a:rPr lang="en-US" sz="1600" dirty="0">
                <a:solidFill>
                  <a:srgbClr val="000000"/>
                </a:solidFill>
              </a:rPr>
              <a:t>., three years of college plus two years of RIM experience</a:t>
            </a:r>
          </a:p>
        </p:txBody>
      </p:sp>
    </p:spTree>
    <p:extLst>
      <p:ext uri="{BB962C8B-B14F-4D97-AF65-F5344CB8AC3E}">
        <p14:creationId xmlns:p14="http://schemas.microsoft.com/office/powerpoint/2010/main" val="1007906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257704"/>
            <a:ext cx="6831736" cy="447574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cap="none" dirty="0">
                <a:ea typeface="Arial"/>
                <a:cs typeface="Arial"/>
              </a:rPr>
              <a:t>Professional RIM Experience Means…</a:t>
            </a: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2" y="24555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000" dirty="0">
                <a:solidFill>
                  <a:srgbClr val="000000"/>
                </a:solidFill>
              </a:rPr>
              <a:t>Conducted RIM-related studies or surveys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Designed, developed, or implemented records management systems</a:t>
            </a:r>
          </a:p>
          <a:p>
            <a:endParaRPr lang="en-US" sz="2000" dirty="0">
              <a:solidFill>
                <a:srgbClr val="00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Managed or supervised RIM programs</a:t>
            </a:r>
          </a:p>
          <a:p>
            <a:endParaRPr lang="en-US" sz="2000" dirty="0">
              <a:solidFill>
                <a:srgbClr val="000000"/>
              </a:solidFill>
            </a:endParaRPr>
          </a:p>
          <a:p>
            <a:r>
              <a:rPr lang="en-US" sz="2000" dirty="0">
                <a:solidFill>
                  <a:srgbClr val="000000"/>
                </a:solidFill>
              </a:rPr>
              <a:t>Taught RIM courses at an accredited college/university</a:t>
            </a:r>
          </a:p>
        </p:txBody>
      </p:sp>
    </p:spTree>
    <p:extLst>
      <p:ext uri="{BB962C8B-B14F-4D97-AF65-F5344CB8AC3E}">
        <p14:creationId xmlns:p14="http://schemas.microsoft.com/office/powerpoint/2010/main" val="1221412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6295217" cy="2665974"/>
          </a:xfrm>
          <a:prstGeom prst="rect">
            <a:avLst/>
          </a:prstGeom>
        </p:spPr>
      </p:pic>
      <p:sp>
        <p:nvSpPr>
          <p:cNvPr id="8" name="Content Placeholder 5"/>
          <p:cNvSpPr txBox="1">
            <a:spLocks/>
          </p:cNvSpPr>
          <p:nvPr/>
        </p:nvSpPr>
        <p:spPr>
          <a:xfrm>
            <a:off x="551572" y="2379336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/>
              <a:buNone/>
            </a:pPr>
            <a:endParaRPr lang="en-US" sz="1800" dirty="0"/>
          </a:p>
        </p:txBody>
      </p:sp>
      <p:sp>
        <p:nvSpPr>
          <p:cNvPr id="11" name="Text Placeholder 10"/>
          <p:cNvSpPr txBox="1"/>
          <p:nvPr/>
        </p:nvSpPr>
        <p:spPr>
          <a:xfrm>
            <a:off x="1342955" y="1257704"/>
            <a:ext cx="6831736" cy="447574"/>
          </a:xfrm>
          <a:prstGeom prst="rect">
            <a:avLst/>
          </a:prstGeom>
        </p:spPr>
        <p:txBody>
          <a:bodyPr vert="horz"/>
          <a:lstStyle>
            <a:lvl1pPr marL="0" indent="0" algn="l" rtl="0" eaLnBrk="0" fontAlgn="base" hangingPunct="0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None/>
              <a:defRPr sz="4000" kern="1200" cap="all">
                <a:solidFill>
                  <a:schemeClr val="accent1"/>
                </a:solidFill>
                <a:latin typeface="+mn-lt"/>
                <a:ea typeface="ＭＳ Ｐゴシック" charset="0"/>
                <a:cs typeface="ＭＳ Ｐゴシック" charset="0"/>
              </a:defRPr>
            </a:lvl1pPr>
            <a:lvl2pPr marL="6858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2pPr>
            <a:lvl3pPr marL="11430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3pPr>
            <a:lvl4pPr marL="16002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4pPr>
            <a:lvl5pPr marL="2057400" indent="-228600" algn="l" rtl="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ＭＳ Ｐゴシック" charset="0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cap="none" dirty="0">
                <a:ea typeface="Arial"/>
                <a:cs typeface="Arial"/>
              </a:rPr>
              <a:t>CRM or CRA?</a:t>
            </a:r>
          </a:p>
        </p:txBody>
      </p:sp>
      <p:sp>
        <p:nvSpPr>
          <p:cNvPr id="9" name="Content Placeholder 5"/>
          <p:cNvSpPr txBox="1">
            <a:spLocks/>
          </p:cNvSpPr>
          <p:nvPr/>
        </p:nvSpPr>
        <p:spPr>
          <a:xfrm>
            <a:off x="551570" y="2574069"/>
            <a:ext cx="7982513" cy="3344132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Arial"/>
                <a:cs typeface="Arial"/>
              </a:defRPr>
            </a:lvl1pPr>
            <a:lvl2pPr marL="6858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2pPr>
            <a:lvl3pPr marL="11430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3pPr>
            <a:lvl4pPr marL="16002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4pPr>
            <a:lvl5pPr marL="2057400" indent="-228600" algn="l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Arial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sz="2000" dirty="0">
                <a:solidFill>
                  <a:srgbClr val="000000"/>
                </a:solidFill>
              </a:rPr>
              <a:t>Certified Records Manager / CRM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Part 1 – Management Principles and the RIM Program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Part 2 – Records and Information: Creation and Use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Part 3 – Records Systems, Storage, and Retrieval </a:t>
            </a:r>
          </a:p>
          <a:p>
            <a:pPr lvl="1">
              <a:tabLst>
                <a:tab pos="914400" algn="l"/>
              </a:tabLst>
            </a:pPr>
            <a:r>
              <a:rPr lang="en-US" dirty="0">
                <a:solidFill>
                  <a:srgbClr val="000000"/>
                </a:solidFill>
              </a:rPr>
              <a:t>Part 4 – Records Appraisal, Retention, Protection, and Disposition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Part 5 – Technology 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Part 6 – Business Cases</a:t>
            </a:r>
          </a:p>
        </p:txBody>
      </p:sp>
    </p:spTree>
    <p:extLst>
      <p:ext uri="{BB962C8B-B14F-4D97-AF65-F5344CB8AC3E}">
        <p14:creationId xmlns:p14="http://schemas.microsoft.com/office/powerpoint/2010/main" val="40963945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:p15="http://schemas.microsoft.com/office/powerpoint/2012/main" xmlns="">
      <p:transition advClick="0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6.3.9600.0"/>
  <p:tag name="AS_RELEASE_DATE" val="2017.11.20"/>
  <p:tag name="AS_TITLE" val="Aspose.Slides for .NET 4.0"/>
  <p:tag name="AS_VERSION" val="17.11"/>
</p:tagLst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1230</TotalTime>
  <Words>1142</Words>
  <Application>Microsoft Office PowerPoint</Application>
  <PresentationFormat>On-screen Show (4:3)</PresentationFormat>
  <Paragraphs>188</Paragraphs>
  <Slides>32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ＭＳ Ｐゴシック</vt:lpstr>
      <vt:lpstr>Arial</vt:lpstr>
      <vt:lpstr>Calibri</vt:lpstr>
      <vt:lpstr>Constantia</vt:lpstr>
      <vt:lpstr>PT Sans</vt:lpstr>
      <vt:lpstr>Wingdings 2</vt:lpstr>
      <vt:lpstr>Custom Design</vt:lpstr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BCBSFL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DeVanna, Michael</dc:creator>
  <cp:lastModifiedBy>JC Webber</cp:lastModifiedBy>
  <cp:revision>76</cp:revision>
  <dcterms:created xsi:type="dcterms:W3CDTF">2018-09-14T12:40:09Z</dcterms:created>
  <dcterms:modified xsi:type="dcterms:W3CDTF">2018-09-26T23:44:27Z</dcterms:modified>
</cp:coreProperties>
</file>